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Fraunces Extra Bold"/>
      <p:regular r:id="rId19"/>
    </p:embeddedFont>
    <p:embeddedFont>
      <p:font typeface="Fraunces Extra Bold"/>
      <p:regular r:id="rId20"/>
    </p:embeddedFont>
    <p:embeddedFont>
      <p:font typeface="Nobile"/>
      <p:regular r:id="rId21"/>
    </p:embeddedFont>
    <p:embeddedFont>
      <p:font typeface="Nobile"/>
      <p:regular r:id="rId22"/>
    </p:embeddedFont>
    <p:embeddedFont>
      <p:font typeface="Nobile"/>
      <p:regular r:id="rId23"/>
    </p:embeddedFont>
    <p:embeddedFont>
      <p:font typeface="Nobile"/>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slideLayout" Target="../slideLayouts/slideLayout12.xml"/><Relationship Id="rId11"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582817"/>
            <a:ext cx="7415927" cy="3193971"/>
          </a:xfrm>
          <a:prstGeom prst="rect">
            <a:avLst/>
          </a:prstGeom>
          <a:noFill/>
          <a:ln/>
        </p:spPr>
        <p:txBody>
          <a:bodyPr wrap="square" lIns="0" tIns="0" rIns="0" bIns="0" rtlCol="0" anchor="t"/>
          <a:lstStyle/>
          <a:p>
            <a:pPr indent="0" marL="0">
              <a:lnSpc>
                <a:spcPts val="8350"/>
              </a:lnSpc>
              <a:buNone/>
            </a:pPr>
            <a:r>
              <a:rPr lang="en-US" sz="6700" b="1" dirty="0">
                <a:solidFill>
                  <a:srgbClr val="3B4540"/>
                </a:solidFill>
                <a:latin typeface="Fraunces Extra Bold" pitchFamily="34" charset="0"/>
                <a:ea typeface="Fraunces Extra Bold" pitchFamily="34" charset="-122"/>
                <a:cs typeface="Fraunces Extra Bold" pitchFamily="34" charset="-120"/>
              </a:rPr>
              <a:t>Anime Analysis: Trends and Insights</a:t>
            </a:r>
            <a:endParaRPr lang="en-US" sz="6700" dirty="0"/>
          </a:p>
        </p:txBody>
      </p:sp>
      <p:sp>
        <p:nvSpPr>
          <p:cNvPr id="4" name="Text 1"/>
          <p:cNvSpPr/>
          <p:nvPr/>
        </p:nvSpPr>
        <p:spPr>
          <a:xfrm>
            <a:off x="864037" y="5147072"/>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Examining popular genres, studios, and factors influencing anime ratings.</a:t>
            </a:r>
            <a:endParaRPr lang="en-US" sz="1900" dirty="0"/>
          </a:p>
        </p:txBody>
      </p:sp>
      <p:sp>
        <p:nvSpPr>
          <p:cNvPr id="5" name="Shape 2"/>
          <p:cNvSpPr/>
          <p:nvPr/>
        </p:nvSpPr>
        <p:spPr>
          <a:xfrm>
            <a:off x="864037" y="6233279"/>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71657" y="6240899"/>
            <a:ext cx="379690" cy="379690"/>
          </a:xfrm>
          <a:prstGeom prst="rect">
            <a:avLst/>
          </a:prstGeom>
        </p:spPr>
      </p:pic>
      <p:sp>
        <p:nvSpPr>
          <p:cNvPr id="7" name="Text 3"/>
          <p:cNvSpPr/>
          <p:nvPr/>
        </p:nvSpPr>
        <p:spPr>
          <a:xfrm>
            <a:off x="1382316" y="6214824"/>
            <a:ext cx="1568172" cy="431959"/>
          </a:xfrm>
          <a:prstGeom prst="rect">
            <a:avLst/>
          </a:prstGeom>
          <a:noFill/>
          <a:ln/>
        </p:spPr>
        <p:txBody>
          <a:bodyPr wrap="none" lIns="0" tIns="0" rIns="0" bIns="0" rtlCol="0" anchor="t"/>
          <a:lstStyle/>
          <a:p>
            <a:pPr algn="l" indent="0" marL="0">
              <a:lnSpc>
                <a:spcPts val="3400"/>
              </a:lnSpc>
              <a:buNone/>
            </a:pPr>
            <a:r>
              <a:rPr lang="en-US" sz="2400" b="1" dirty="0">
                <a:solidFill>
                  <a:srgbClr val="405449"/>
                </a:solidFill>
                <a:latin typeface="Nobile Bold" pitchFamily="34" charset="0"/>
                <a:ea typeface="Nobile Bold" pitchFamily="34" charset="-122"/>
                <a:cs typeface="Nobile Bold" pitchFamily="34" charset="-120"/>
              </a:rPr>
              <a:t>by Huy Lê</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83825"/>
          </a:xfrm>
          <a:prstGeom prst="rect">
            <a:avLst/>
          </a:prstGeom>
        </p:spPr>
      </p:pic>
      <p:pic>
        <p:nvPicPr>
          <p:cNvPr id="3" name="Image 1" descr="preencoded.png">    </p:cNvPr>
          <p:cNvPicPr>
            <a:picLocks noChangeAspect="1"/>
          </p:cNvPicPr>
          <p:nvPr/>
        </p:nvPicPr>
        <p:blipFill>
          <a:blip r:embed="rId2"/>
          <a:stretch>
            <a:fillRect/>
          </a:stretch>
        </p:blipFill>
        <p:spPr>
          <a:xfrm>
            <a:off x="6420088" y="298371"/>
            <a:ext cx="1790224" cy="2387084"/>
          </a:xfrm>
          <a:prstGeom prst="rect">
            <a:avLst/>
          </a:prstGeom>
        </p:spPr>
      </p:pic>
      <p:sp>
        <p:nvSpPr>
          <p:cNvPr id="4" name="Text 0"/>
          <p:cNvSpPr/>
          <p:nvPr/>
        </p:nvSpPr>
        <p:spPr>
          <a:xfrm>
            <a:off x="835462" y="3640217"/>
            <a:ext cx="6973014" cy="745927"/>
          </a:xfrm>
          <a:prstGeom prst="rect">
            <a:avLst/>
          </a:prstGeom>
          <a:noFill/>
          <a:ln/>
        </p:spPr>
        <p:txBody>
          <a:bodyPr wrap="none" lIns="0" tIns="0" rIns="0" bIns="0" rtlCol="0" anchor="t"/>
          <a:lstStyle/>
          <a:p>
            <a:pPr indent="0" marL="0">
              <a:lnSpc>
                <a:spcPts val="5850"/>
              </a:lnSpc>
              <a:buNone/>
            </a:pPr>
            <a:r>
              <a:rPr lang="en-US" sz="4650" b="1" dirty="0">
                <a:solidFill>
                  <a:srgbClr val="3B4540"/>
                </a:solidFill>
                <a:latin typeface="Fraunces Extra Bold" pitchFamily="34" charset="0"/>
                <a:ea typeface="Fraunces Extra Bold" pitchFamily="34" charset="-122"/>
                <a:cs typeface="Fraunces Extra Bold" pitchFamily="34" charset="-120"/>
              </a:rPr>
              <a:t>Episode Count vs Score</a:t>
            </a:r>
            <a:endParaRPr lang="en-US" sz="4650" dirty="0"/>
          </a:p>
        </p:txBody>
      </p:sp>
      <p:pic>
        <p:nvPicPr>
          <p:cNvPr id="5" name="Image 2" descr="preencoded.png">    </p:cNvPr>
          <p:cNvPicPr>
            <a:picLocks noChangeAspect="1"/>
          </p:cNvPicPr>
          <p:nvPr/>
        </p:nvPicPr>
        <p:blipFill>
          <a:blip r:embed="rId3"/>
          <a:stretch>
            <a:fillRect/>
          </a:stretch>
        </p:blipFill>
        <p:spPr>
          <a:xfrm>
            <a:off x="835462" y="4744164"/>
            <a:ext cx="4319826" cy="954762"/>
          </a:xfrm>
          <a:prstGeom prst="rect">
            <a:avLst/>
          </a:prstGeom>
        </p:spPr>
      </p:pic>
      <p:sp>
        <p:nvSpPr>
          <p:cNvPr id="6" name="Text 1"/>
          <p:cNvSpPr/>
          <p:nvPr/>
        </p:nvSpPr>
        <p:spPr>
          <a:xfrm>
            <a:off x="1074063" y="6056948"/>
            <a:ext cx="2983825" cy="372904"/>
          </a:xfrm>
          <a:prstGeom prst="rect">
            <a:avLst/>
          </a:prstGeom>
          <a:noFill/>
          <a:ln/>
        </p:spPr>
        <p:txBody>
          <a:bodyPr wrap="none" lIns="0" tIns="0" rIns="0" bIns="0" rtlCol="0" anchor="t"/>
          <a:lstStyle/>
          <a:p>
            <a:pPr algn="l" indent="0" marL="0">
              <a:lnSpc>
                <a:spcPts val="2900"/>
              </a:lnSpc>
              <a:buNone/>
            </a:pPr>
            <a:r>
              <a:rPr lang="en-US" sz="2300" b="1" dirty="0">
                <a:solidFill>
                  <a:srgbClr val="405449"/>
                </a:solidFill>
                <a:latin typeface="Fraunces Extra Bold" pitchFamily="34" charset="0"/>
                <a:ea typeface="Fraunces Extra Bold" pitchFamily="34" charset="-122"/>
                <a:cs typeface="Fraunces Extra Bold" pitchFamily="34" charset="-120"/>
              </a:rPr>
              <a:t>Short Series</a:t>
            </a:r>
            <a:endParaRPr lang="en-US" sz="2300" dirty="0"/>
          </a:p>
        </p:txBody>
      </p:sp>
      <p:sp>
        <p:nvSpPr>
          <p:cNvPr id="7" name="Text 2"/>
          <p:cNvSpPr/>
          <p:nvPr/>
        </p:nvSpPr>
        <p:spPr>
          <a:xfrm>
            <a:off x="1074063" y="6572964"/>
            <a:ext cx="3842623" cy="381952"/>
          </a:xfrm>
          <a:prstGeom prst="rect">
            <a:avLst/>
          </a:prstGeom>
          <a:noFill/>
          <a:ln/>
        </p:spPr>
        <p:txBody>
          <a:bodyPr wrap="none" lIns="0" tIns="0" rIns="0" bIns="0" rtlCol="0" anchor="t"/>
          <a:lstStyle/>
          <a:p>
            <a:pPr algn="l" indent="0" marL="0">
              <a:lnSpc>
                <a:spcPts val="3000"/>
              </a:lnSpc>
              <a:buNone/>
            </a:pPr>
            <a:r>
              <a:rPr lang="en-US" sz="1850" dirty="0">
                <a:solidFill>
                  <a:srgbClr val="405449"/>
                </a:solidFill>
                <a:latin typeface="Nobile" pitchFamily="34" charset="0"/>
                <a:ea typeface="Nobile" pitchFamily="34" charset="-122"/>
                <a:cs typeface="Nobile" pitchFamily="34" charset="-120"/>
              </a:rPr>
              <a:t>1-12 episodes, average score 6.82.</a:t>
            </a:r>
            <a:endParaRPr lang="en-US" sz="1850" dirty="0"/>
          </a:p>
        </p:txBody>
      </p:sp>
      <p:pic>
        <p:nvPicPr>
          <p:cNvPr id="8" name="Image 3" descr="preencoded.png">    </p:cNvPr>
          <p:cNvPicPr>
            <a:picLocks noChangeAspect="1"/>
          </p:cNvPicPr>
          <p:nvPr/>
        </p:nvPicPr>
        <p:blipFill>
          <a:blip r:embed="rId4"/>
          <a:stretch>
            <a:fillRect/>
          </a:stretch>
        </p:blipFill>
        <p:spPr>
          <a:xfrm>
            <a:off x="5155287" y="4744164"/>
            <a:ext cx="4319826" cy="954762"/>
          </a:xfrm>
          <a:prstGeom prst="rect">
            <a:avLst/>
          </a:prstGeom>
        </p:spPr>
      </p:pic>
      <p:sp>
        <p:nvSpPr>
          <p:cNvPr id="9" name="Text 3"/>
          <p:cNvSpPr/>
          <p:nvPr/>
        </p:nvSpPr>
        <p:spPr>
          <a:xfrm>
            <a:off x="5393888" y="6056948"/>
            <a:ext cx="2983825" cy="372904"/>
          </a:xfrm>
          <a:prstGeom prst="rect">
            <a:avLst/>
          </a:prstGeom>
          <a:noFill/>
          <a:ln/>
        </p:spPr>
        <p:txBody>
          <a:bodyPr wrap="none" lIns="0" tIns="0" rIns="0" bIns="0" rtlCol="0" anchor="t"/>
          <a:lstStyle/>
          <a:p>
            <a:pPr algn="l" indent="0" marL="0">
              <a:lnSpc>
                <a:spcPts val="2900"/>
              </a:lnSpc>
              <a:buNone/>
            </a:pPr>
            <a:r>
              <a:rPr lang="en-US" sz="2300" b="1" dirty="0">
                <a:solidFill>
                  <a:srgbClr val="405449"/>
                </a:solidFill>
                <a:latin typeface="Fraunces Extra Bold" pitchFamily="34" charset="0"/>
                <a:ea typeface="Fraunces Extra Bold" pitchFamily="34" charset="-122"/>
                <a:cs typeface="Fraunces Extra Bold" pitchFamily="34" charset="-120"/>
              </a:rPr>
              <a:t>Medium Series</a:t>
            </a:r>
            <a:endParaRPr lang="en-US" sz="2300" dirty="0"/>
          </a:p>
        </p:txBody>
      </p:sp>
      <p:sp>
        <p:nvSpPr>
          <p:cNvPr id="10" name="Text 4"/>
          <p:cNvSpPr/>
          <p:nvPr/>
        </p:nvSpPr>
        <p:spPr>
          <a:xfrm>
            <a:off x="5393888" y="6572964"/>
            <a:ext cx="3842623" cy="763905"/>
          </a:xfrm>
          <a:prstGeom prst="rect">
            <a:avLst/>
          </a:prstGeom>
          <a:noFill/>
          <a:ln/>
        </p:spPr>
        <p:txBody>
          <a:bodyPr wrap="square" lIns="0" tIns="0" rIns="0" bIns="0" rtlCol="0" anchor="t"/>
          <a:lstStyle/>
          <a:p>
            <a:pPr algn="l" indent="0" marL="0">
              <a:lnSpc>
                <a:spcPts val="3000"/>
              </a:lnSpc>
              <a:buNone/>
            </a:pPr>
            <a:r>
              <a:rPr lang="en-US" sz="1850" dirty="0">
                <a:solidFill>
                  <a:srgbClr val="405449"/>
                </a:solidFill>
                <a:latin typeface="Nobile" pitchFamily="34" charset="0"/>
                <a:ea typeface="Nobile" pitchFamily="34" charset="-122"/>
                <a:cs typeface="Nobile" pitchFamily="34" charset="-120"/>
              </a:rPr>
              <a:t>13-26 episodes, highest average score 7.37.</a:t>
            </a:r>
            <a:endParaRPr lang="en-US" sz="1850" dirty="0"/>
          </a:p>
        </p:txBody>
      </p:sp>
      <p:pic>
        <p:nvPicPr>
          <p:cNvPr id="11" name="Image 4" descr="preencoded.png">    </p:cNvPr>
          <p:cNvPicPr>
            <a:picLocks noChangeAspect="1"/>
          </p:cNvPicPr>
          <p:nvPr/>
        </p:nvPicPr>
        <p:blipFill>
          <a:blip r:embed="rId5"/>
          <a:stretch>
            <a:fillRect/>
          </a:stretch>
        </p:blipFill>
        <p:spPr>
          <a:xfrm>
            <a:off x="9475113" y="4744164"/>
            <a:ext cx="4319826" cy="954762"/>
          </a:xfrm>
          <a:prstGeom prst="rect">
            <a:avLst/>
          </a:prstGeom>
        </p:spPr>
      </p:pic>
      <p:sp>
        <p:nvSpPr>
          <p:cNvPr id="12" name="Text 5"/>
          <p:cNvSpPr/>
          <p:nvPr/>
        </p:nvSpPr>
        <p:spPr>
          <a:xfrm>
            <a:off x="9713714" y="6056948"/>
            <a:ext cx="2983825" cy="372904"/>
          </a:xfrm>
          <a:prstGeom prst="rect">
            <a:avLst/>
          </a:prstGeom>
          <a:noFill/>
          <a:ln/>
        </p:spPr>
        <p:txBody>
          <a:bodyPr wrap="none" lIns="0" tIns="0" rIns="0" bIns="0" rtlCol="0" anchor="t"/>
          <a:lstStyle/>
          <a:p>
            <a:pPr algn="l" indent="0" marL="0">
              <a:lnSpc>
                <a:spcPts val="2900"/>
              </a:lnSpc>
              <a:buNone/>
            </a:pPr>
            <a:r>
              <a:rPr lang="en-US" sz="2300" b="1" dirty="0">
                <a:solidFill>
                  <a:srgbClr val="405449"/>
                </a:solidFill>
                <a:latin typeface="Fraunces Extra Bold" pitchFamily="34" charset="0"/>
                <a:ea typeface="Fraunces Extra Bold" pitchFamily="34" charset="-122"/>
                <a:cs typeface="Fraunces Extra Bold" pitchFamily="34" charset="-120"/>
              </a:rPr>
              <a:t>Long Series</a:t>
            </a:r>
            <a:endParaRPr lang="en-US" sz="2300" dirty="0"/>
          </a:p>
        </p:txBody>
      </p:sp>
      <p:sp>
        <p:nvSpPr>
          <p:cNvPr id="13" name="Text 6"/>
          <p:cNvSpPr/>
          <p:nvPr/>
        </p:nvSpPr>
        <p:spPr>
          <a:xfrm>
            <a:off x="9713714" y="6572964"/>
            <a:ext cx="3842623" cy="381952"/>
          </a:xfrm>
          <a:prstGeom prst="rect">
            <a:avLst/>
          </a:prstGeom>
          <a:noFill/>
          <a:ln/>
        </p:spPr>
        <p:txBody>
          <a:bodyPr wrap="none" lIns="0" tIns="0" rIns="0" bIns="0" rtlCol="0" anchor="t"/>
          <a:lstStyle/>
          <a:p>
            <a:pPr algn="l" indent="0" marL="0">
              <a:lnSpc>
                <a:spcPts val="3000"/>
              </a:lnSpc>
              <a:buNone/>
            </a:pPr>
            <a:r>
              <a:rPr lang="en-US" sz="1850" dirty="0">
                <a:solidFill>
                  <a:srgbClr val="405449"/>
                </a:solidFill>
                <a:latin typeface="Nobile" pitchFamily="34" charset="0"/>
                <a:ea typeface="Nobile" pitchFamily="34" charset="-122"/>
                <a:cs typeface="Nobile" pitchFamily="34" charset="-120"/>
              </a:rPr>
              <a:t>27+ episodes, average score 6.76.</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22302073"/>
          </a:xfrm>
          <a:prstGeom prst="rect">
            <a:avLst/>
          </a:prstGeom>
        </p:spPr>
      </p:pic>
      <p:sp>
        <p:nvSpPr>
          <p:cNvPr id="3" name="Text 0"/>
          <p:cNvSpPr/>
          <p:nvPr/>
        </p:nvSpPr>
        <p:spPr>
          <a:xfrm>
            <a:off x="431959" y="339447"/>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The End</a:t>
            </a:r>
            <a:endParaRPr lang="en-US" sz="2400" dirty="0"/>
          </a:p>
        </p:txBody>
      </p:sp>
      <p:pic>
        <p:nvPicPr>
          <p:cNvPr id="4" name="Image 1" descr="preencoded.png">    </p:cNvPr>
          <p:cNvPicPr>
            <a:picLocks noChangeAspect="1"/>
          </p:cNvPicPr>
          <p:nvPr/>
        </p:nvPicPr>
        <p:blipFill>
          <a:blip r:embed="rId2"/>
          <a:stretch>
            <a:fillRect/>
          </a:stretch>
        </p:blipFill>
        <p:spPr>
          <a:xfrm>
            <a:off x="431959" y="910352"/>
            <a:ext cx="308610" cy="308610"/>
          </a:xfrm>
          <a:prstGeom prst="rect">
            <a:avLst/>
          </a:prstGeom>
        </p:spPr>
      </p:pic>
      <p:sp>
        <p:nvSpPr>
          <p:cNvPr id="5" name="Text 1"/>
          <p:cNvSpPr/>
          <p:nvPr/>
        </p:nvSpPr>
        <p:spPr>
          <a:xfrm>
            <a:off x="431959" y="1342311"/>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Genre Diversity</a:t>
            </a:r>
            <a:endParaRPr lang="en-US" sz="1200" dirty="0"/>
          </a:p>
        </p:txBody>
      </p:sp>
      <p:sp>
        <p:nvSpPr>
          <p:cNvPr id="6" name="Text 2"/>
          <p:cNvSpPr/>
          <p:nvPr/>
        </p:nvSpPr>
        <p:spPr>
          <a:xfrm>
            <a:off x="431959" y="1609249"/>
            <a:ext cx="8280083" cy="197525"/>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Wide appeal across various genres.</a:t>
            </a:r>
            <a:endParaRPr lang="en-US" sz="950" dirty="0"/>
          </a:p>
        </p:txBody>
      </p:sp>
      <p:pic>
        <p:nvPicPr>
          <p:cNvPr id="7" name="Image 2" descr="preencoded.png">    </p:cNvPr>
          <p:cNvPicPr>
            <a:picLocks noChangeAspect="1"/>
          </p:cNvPicPr>
          <p:nvPr/>
        </p:nvPicPr>
        <p:blipFill>
          <a:blip r:embed="rId3"/>
          <a:stretch>
            <a:fillRect/>
          </a:stretch>
        </p:blipFill>
        <p:spPr>
          <a:xfrm>
            <a:off x="431959" y="1945600"/>
            <a:ext cx="3950137" cy="3950137"/>
          </a:xfrm>
          <a:prstGeom prst="rect">
            <a:avLst/>
          </a:prstGeom>
        </p:spPr>
      </p:pic>
      <p:pic>
        <p:nvPicPr>
          <p:cNvPr id="8" name="Image 3" descr="preencoded.png">    </p:cNvPr>
          <p:cNvPicPr>
            <a:picLocks noChangeAspect="1"/>
          </p:cNvPicPr>
          <p:nvPr/>
        </p:nvPicPr>
        <p:blipFill>
          <a:blip r:embed="rId4"/>
          <a:stretch>
            <a:fillRect/>
          </a:stretch>
        </p:blipFill>
        <p:spPr>
          <a:xfrm>
            <a:off x="431959" y="6266021"/>
            <a:ext cx="308610" cy="308610"/>
          </a:xfrm>
          <a:prstGeom prst="rect">
            <a:avLst/>
          </a:prstGeom>
        </p:spPr>
      </p:pic>
      <p:sp>
        <p:nvSpPr>
          <p:cNvPr id="9" name="Text 3"/>
          <p:cNvSpPr/>
          <p:nvPr/>
        </p:nvSpPr>
        <p:spPr>
          <a:xfrm>
            <a:off x="431959" y="6697980"/>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Studio Impact</a:t>
            </a:r>
            <a:endParaRPr lang="en-US" sz="1200" dirty="0"/>
          </a:p>
        </p:txBody>
      </p:sp>
      <p:sp>
        <p:nvSpPr>
          <p:cNvPr id="10" name="Text 4"/>
          <p:cNvSpPr/>
          <p:nvPr/>
        </p:nvSpPr>
        <p:spPr>
          <a:xfrm>
            <a:off x="431959" y="6964918"/>
            <a:ext cx="8280083" cy="197525"/>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Studio reputation influences anime success.</a:t>
            </a:r>
            <a:endParaRPr lang="en-US" sz="950" dirty="0"/>
          </a:p>
        </p:txBody>
      </p:sp>
      <p:pic>
        <p:nvPicPr>
          <p:cNvPr id="11" name="Image 4" descr="preencoded.png">    </p:cNvPr>
          <p:cNvPicPr>
            <a:picLocks noChangeAspect="1"/>
          </p:cNvPicPr>
          <p:nvPr/>
        </p:nvPicPr>
        <p:blipFill>
          <a:blip r:embed="rId5"/>
          <a:stretch>
            <a:fillRect/>
          </a:stretch>
        </p:blipFill>
        <p:spPr>
          <a:xfrm>
            <a:off x="431959" y="7301270"/>
            <a:ext cx="2962632" cy="3950137"/>
          </a:xfrm>
          <a:prstGeom prst="rect">
            <a:avLst/>
          </a:prstGeom>
        </p:spPr>
      </p:pic>
      <p:pic>
        <p:nvPicPr>
          <p:cNvPr id="12" name="Image 5" descr="preencoded.png">    </p:cNvPr>
          <p:cNvPicPr>
            <a:picLocks noChangeAspect="1"/>
          </p:cNvPicPr>
          <p:nvPr/>
        </p:nvPicPr>
        <p:blipFill>
          <a:blip r:embed="rId6"/>
          <a:stretch>
            <a:fillRect/>
          </a:stretch>
        </p:blipFill>
        <p:spPr>
          <a:xfrm>
            <a:off x="431959" y="11621691"/>
            <a:ext cx="308610" cy="308610"/>
          </a:xfrm>
          <a:prstGeom prst="rect">
            <a:avLst/>
          </a:prstGeom>
        </p:spPr>
      </p:pic>
      <p:sp>
        <p:nvSpPr>
          <p:cNvPr id="13" name="Text 5"/>
          <p:cNvSpPr/>
          <p:nvPr/>
        </p:nvSpPr>
        <p:spPr>
          <a:xfrm>
            <a:off x="431959" y="12053649"/>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Episode Sweet Spot</a:t>
            </a:r>
            <a:endParaRPr lang="en-US" sz="1200" dirty="0"/>
          </a:p>
        </p:txBody>
      </p:sp>
      <p:sp>
        <p:nvSpPr>
          <p:cNvPr id="14" name="Text 6"/>
          <p:cNvSpPr/>
          <p:nvPr/>
        </p:nvSpPr>
        <p:spPr>
          <a:xfrm>
            <a:off x="431959" y="12320588"/>
            <a:ext cx="8280083" cy="197525"/>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Medium-length series tend to score higher.</a:t>
            </a:r>
            <a:endParaRPr lang="en-US" sz="950" dirty="0"/>
          </a:p>
        </p:txBody>
      </p:sp>
      <p:pic>
        <p:nvPicPr>
          <p:cNvPr id="15" name="Image 6" descr="preencoded.png">    </p:cNvPr>
          <p:cNvPicPr>
            <a:picLocks noChangeAspect="1"/>
          </p:cNvPicPr>
          <p:nvPr/>
        </p:nvPicPr>
        <p:blipFill>
          <a:blip r:embed="rId7"/>
          <a:stretch>
            <a:fillRect/>
          </a:stretch>
        </p:blipFill>
        <p:spPr>
          <a:xfrm>
            <a:off x="431959" y="12656939"/>
            <a:ext cx="3950137" cy="3950137"/>
          </a:xfrm>
          <a:prstGeom prst="rect">
            <a:avLst/>
          </a:prstGeom>
        </p:spPr>
      </p:pic>
      <p:pic>
        <p:nvPicPr>
          <p:cNvPr id="16" name="Image 7" descr="preencoded.png">    </p:cNvPr>
          <p:cNvPicPr>
            <a:picLocks noChangeAspect="1"/>
          </p:cNvPicPr>
          <p:nvPr/>
        </p:nvPicPr>
        <p:blipFill>
          <a:blip r:embed="rId8"/>
          <a:stretch>
            <a:fillRect/>
          </a:stretch>
        </p:blipFill>
        <p:spPr>
          <a:xfrm>
            <a:off x="431959" y="16977360"/>
            <a:ext cx="308610" cy="308610"/>
          </a:xfrm>
          <a:prstGeom prst="rect">
            <a:avLst/>
          </a:prstGeom>
        </p:spPr>
      </p:pic>
      <p:sp>
        <p:nvSpPr>
          <p:cNvPr id="17" name="Text 7"/>
          <p:cNvSpPr/>
          <p:nvPr/>
        </p:nvSpPr>
        <p:spPr>
          <a:xfrm>
            <a:off x="431959" y="17409319"/>
            <a:ext cx="1543050" cy="192881"/>
          </a:xfrm>
          <a:prstGeom prst="rect">
            <a:avLst/>
          </a:prstGeom>
          <a:noFill/>
          <a:ln/>
        </p:spPr>
        <p:txBody>
          <a:bodyPr wrap="none" lIns="0" tIns="0" rIns="0" bIns="0" rtlCol="0" anchor="t"/>
          <a:lstStyle/>
          <a:p>
            <a:pPr algn="l" indent="0" marL="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Popularity Factors</a:t>
            </a:r>
            <a:endParaRPr lang="en-US" sz="1200" dirty="0"/>
          </a:p>
        </p:txBody>
      </p:sp>
      <p:sp>
        <p:nvSpPr>
          <p:cNvPr id="18" name="Text 8"/>
          <p:cNvSpPr/>
          <p:nvPr/>
        </p:nvSpPr>
        <p:spPr>
          <a:xfrm>
            <a:off x="431959" y="17676257"/>
            <a:ext cx="8280083" cy="197525"/>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Multiple elements contribute to anime popularity.</a:t>
            </a:r>
            <a:endParaRPr lang="en-US" sz="950" dirty="0"/>
          </a:p>
        </p:txBody>
      </p:sp>
      <p:pic>
        <p:nvPicPr>
          <p:cNvPr id="19" name="Image 8" descr="preencoded.png">    </p:cNvPr>
          <p:cNvPicPr>
            <a:picLocks noChangeAspect="1"/>
          </p:cNvPicPr>
          <p:nvPr/>
        </p:nvPicPr>
        <p:blipFill>
          <a:blip r:embed="rId9"/>
          <a:stretch>
            <a:fillRect/>
          </a:stretch>
        </p:blipFill>
        <p:spPr>
          <a:xfrm>
            <a:off x="431959" y="18012608"/>
            <a:ext cx="4443889" cy="39500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4037" y="3917275"/>
            <a:ext cx="129023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694623"/>
            <a:ext cx="4869180" cy="2840355"/>
          </a:xfrm>
          <a:prstGeom prst="rect">
            <a:avLst/>
          </a:prstGeom>
        </p:spPr>
      </p:pic>
      <p:sp>
        <p:nvSpPr>
          <p:cNvPr id="4" name="Text 0"/>
          <p:cNvSpPr/>
          <p:nvPr/>
        </p:nvSpPr>
        <p:spPr>
          <a:xfrm>
            <a:off x="6350437" y="1487210"/>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Genre Distribution</a:t>
            </a:r>
            <a:endParaRPr lang="en-US" sz="4850" dirty="0"/>
          </a:p>
        </p:txBody>
      </p:sp>
      <p:sp>
        <p:nvSpPr>
          <p:cNvPr id="5" name="Shape 1"/>
          <p:cNvSpPr/>
          <p:nvPr/>
        </p:nvSpPr>
        <p:spPr>
          <a:xfrm>
            <a:off x="6350437" y="2906673"/>
            <a:ext cx="555427" cy="555427"/>
          </a:xfrm>
          <a:prstGeom prst="roundRect">
            <a:avLst>
              <a:gd name="adj" fmla="val 40005"/>
            </a:avLst>
          </a:prstGeom>
          <a:solidFill>
            <a:srgbClr val="E8F3E8"/>
          </a:solidFill>
          <a:ln/>
        </p:spPr>
      </p:sp>
      <p:sp>
        <p:nvSpPr>
          <p:cNvPr id="6" name="Text 2"/>
          <p:cNvSpPr/>
          <p:nvPr/>
        </p:nvSpPr>
        <p:spPr>
          <a:xfrm>
            <a:off x="6535698" y="2999184"/>
            <a:ext cx="184785" cy="370284"/>
          </a:xfrm>
          <a:prstGeom prst="rect">
            <a:avLst/>
          </a:prstGeom>
          <a:noFill/>
          <a:ln/>
        </p:spPr>
        <p:txBody>
          <a:bodyPr wrap="none" lIns="0" tIns="0" rIns="0" bIns="0" rtlCol="0" anchor="t"/>
          <a:lstStyle/>
          <a:p>
            <a:pPr algn="ctr" indent="0" marL="0">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1</a:t>
            </a:r>
            <a:endParaRPr lang="en-US" sz="2900" dirty="0"/>
          </a:p>
        </p:txBody>
      </p:sp>
      <p:sp>
        <p:nvSpPr>
          <p:cNvPr id="7" name="Text 3"/>
          <p:cNvSpPr/>
          <p:nvPr/>
        </p:nvSpPr>
        <p:spPr>
          <a:xfrm>
            <a:off x="7152680" y="2906673"/>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Top Genres</a:t>
            </a:r>
            <a:endParaRPr lang="en-US" sz="2400" dirty="0"/>
          </a:p>
        </p:txBody>
      </p:sp>
      <p:sp>
        <p:nvSpPr>
          <p:cNvPr id="8" name="Text 4"/>
          <p:cNvSpPr/>
          <p:nvPr/>
        </p:nvSpPr>
        <p:spPr>
          <a:xfrm>
            <a:off x="7152680" y="3440549"/>
            <a:ext cx="6613684" cy="395049"/>
          </a:xfrm>
          <a:prstGeom prst="rect">
            <a:avLst/>
          </a:prstGeom>
          <a:noFill/>
          <a:ln/>
        </p:spPr>
        <p:txBody>
          <a:bodyPr wrap="non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Fantasy, Action, Comedy most common.</a:t>
            </a:r>
            <a:endParaRPr lang="en-US" sz="1900" dirty="0"/>
          </a:p>
        </p:txBody>
      </p:sp>
      <p:sp>
        <p:nvSpPr>
          <p:cNvPr id="9" name="Shape 5"/>
          <p:cNvSpPr/>
          <p:nvPr/>
        </p:nvSpPr>
        <p:spPr>
          <a:xfrm>
            <a:off x="6350437" y="4360069"/>
            <a:ext cx="555427" cy="555427"/>
          </a:xfrm>
          <a:prstGeom prst="roundRect">
            <a:avLst>
              <a:gd name="adj" fmla="val 40005"/>
            </a:avLst>
          </a:prstGeom>
          <a:solidFill>
            <a:srgbClr val="E8F3E8"/>
          </a:solidFill>
          <a:ln/>
        </p:spPr>
      </p:sp>
      <p:sp>
        <p:nvSpPr>
          <p:cNvPr id="10" name="Text 6"/>
          <p:cNvSpPr/>
          <p:nvPr/>
        </p:nvSpPr>
        <p:spPr>
          <a:xfrm>
            <a:off x="6507123" y="4452580"/>
            <a:ext cx="242054" cy="370284"/>
          </a:xfrm>
          <a:prstGeom prst="rect">
            <a:avLst/>
          </a:prstGeom>
          <a:noFill/>
          <a:ln/>
        </p:spPr>
        <p:txBody>
          <a:bodyPr wrap="none" lIns="0" tIns="0" rIns="0" bIns="0" rtlCol="0" anchor="t"/>
          <a:lstStyle/>
          <a:p>
            <a:pPr algn="ctr" indent="0" marL="0">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2</a:t>
            </a:r>
            <a:endParaRPr lang="en-US" sz="2900" dirty="0"/>
          </a:p>
        </p:txBody>
      </p:sp>
      <p:sp>
        <p:nvSpPr>
          <p:cNvPr id="11" name="Text 7"/>
          <p:cNvSpPr/>
          <p:nvPr/>
        </p:nvSpPr>
        <p:spPr>
          <a:xfrm>
            <a:off x="7152680" y="436006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Viewer Preference</a:t>
            </a:r>
            <a:endParaRPr lang="en-US" sz="2400" dirty="0"/>
          </a:p>
        </p:txBody>
      </p:sp>
      <p:sp>
        <p:nvSpPr>
          <p:cNvPr id="12" name="Text 8"/>
          <p:cNvSpPr/>
          <p:nvPr/>
        </p:nvSpPr>
        <p:spPr>
          <a:xfrm>
            <a:off x="7152680" y="4893945"/>
            <a:ext cx="6613684" cy="395049"/>
          </a:xfrm>
          <a:prstGeom prst="rect">
            <a:avLst/>
          </a:prstGeom>
          <a:noFill/>
          <a:ln/>
        </p:spPr>
        <p:txBody>
          <a:bodyPr wrap="non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Mystery, Thriller, Sci-Fi receive higher ratings.</a:t>
            </a:r>
            <a:endParaRPr lang="en-US" sz="1900" dirty="0"/>
          </a:p>
        </p:txBody>
      </p:sp>
      <p:sp>
        <p:nvSpPr>
          <p:cNvPr id="13" name="Shape 9"/>
          <p:cNvSpPr/>
          <p:nvPr/>
        </p:nvSpPr>
        <p:spPr>
          <a:xfrm>
            <a:off x="6350437" y="5813465"/>
            <a:ext cx="555427" cy="555427"/>
          </a:xfrm>
          <a:prstGeom prst="roundRect">
            <a:avLst>
              <a:gd name="adj" fmla="val 40005"/>
            </a:avLst>
          </a:prstGeom>
          <a:solidFill>
            <a:srgbClr val="E8F3E8"/>
          </a:solidFill>
          <a:ln/>
        </p:spPr>
      </p:sp>
      <p:sp>
        <p:nvSpPr>
          <p:cNvPr id="14" name="Text 10"/>
          <p:cNvSpPr/>
          <p:nvPr/>
        </p:nvSpPr>
        <p:spPr>
          <a:xfrm>
            <a:off x="6516291" y="5905976"/>
            <a:ext cx="223718" cy="370284"/>
          </a:xfrm>
          <a:prstGeom prst="rect">
            <a:avLst/>
          </a:prstGeom>
          <a:noFill/>
          <a:ln/>
        </p:spPr>
        <p:txBody>
          <a:bodyPr wrap="none" lIns="0" tIns="0" rIns="0" bIns="0" rtlCol="0" anchor="t"/>
          <a:lstStyle/>
          <a:p>
            <a:pPr algn="ctr" indent="0" marL="0">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3</a:t>
            </a:r>
            <a:endParaRPr lang="en-US" sz="2900" dirty="0"/>
          </a:p>
        </p:txBody>
      </p:sp>
      <p:sp>
        <p:nvSpPr>
          <p:cNvPr id="15" name="Text 11"/>
          <p:cNvSpPr/>
          <p:nvPr/>
        </p:nvSpPr>
        <p:spPr>
          <a:xfrm>
            <a:off x="7152680" y="58134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Popularity</a:t>
            </a:r>
            <a:endParaRPr lang="en-US" sz="2400" dirty="0"/>
          </a:p>
        </p:txBody>
      </p:sp>
      <p:sp>
        <p:nvSpPr>
          <p:cNvPr id="16" name="Text 12"/>
          <p:cNvSpPr/>
          <p:nvPr/>
        </p:nvSpPr>
        <p:spPr>
          <a:xfrm>
            <a:off x="7152680" y="6347341"/>
            <a:ext cx="6613684" cy="395049"/>
          </a:xfrm>
          <a:prstGeom prst="rect">
            <a:avLst/>
          </a:prstGeom>
          <a:noFill/>
          <a:ln/>
        </p:spPr>
        <p:txBody>
          <a:bodyPr wrap="non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Action and Adventure have high member counts.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446967"/>
            <a:ext cx="8891349" cy="771525"/>
          </a:xfrm>
          <a:prstGeom prst="rect">
            <a:avLst/>
          </a:prstGeom>
          <a:noFill/>
          <a:ln/>
        </p:spPr>
        <p:txBody>
          <a:bodyPr wrap="none" lIns="0" tIns="0" rIns="0" bIns="0" rtlCol="0" anchor="t"/>
          <a:lstStyle/>
          <a:p>
            <a:pPr indent="0" marL="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Popularity vs Score Analysis</a:t>
            </a:r>
            <a:endParaRPr lang="en-US" sz="4850" dirty="0"/>
          </a:p>
        </p:txBody>
      </p:sp>
      <p:sp>
        <p:nvSpPr>
          <p:cNvPr id="3" name="Text 1"/>
          <p:cNvSpPr/>
          <p:nvPr/>
        </p:nvSpPr>
        <p:spPr>
          <a:xfrm>
            <a:off x="864037" y="2588776"/>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Correlation</a:t>
            </a:r>
            <a:endParaRPr lang="en-US" sz="2400" dirty="0"/>
          </a:p>
        </p:txBody>
      </p:sp>
      <p:sp>
        <p:nvSpPr>
          <p:cNvPr id="4" name="Text 2"/>
          <p:cNvSpPr/>
          <p:nvPr/>
        </p:nvSpPr>
        <p:spPr>
          <a:xfrm>
            <a:off x="864037" y="3344823"/>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Slight upward trend between popularity and score.</a:t>
            </a:r>
            <a:endParaRPr lang="en-US" sz="1900" dirty="0"/>
          </a:p>
        </p:txBody>
      </p:sp>
      <p:sp>
        <p:nvSpPr>
          <p:cNvPr id="5" name="Text 3"/>
          <p:cNvSpPr/>
          <p:nvPr/>
        </p:nvSpPr>
        <p:spPr>
          <a:xfrm>
            <a:off x="864037" y="4110157"/>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Variation</a:t>
            </a:r>
            <a:endParaRPr lang="en-US" sz="2400" dirty="0"/>
          </a:p>
        </p:txBody>
      </p:sp>
      <p:sp>
        <p:nvSpPr>
          <p:cNvPr id="6" name="Text 4"/>
          <p:cNvSpPr/>
          <p:nvPr/>
        </p:nvSpPr>
        <p:spPr>
          <a:xfrm>
            <a:off x="864037" y="4866203"/>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Popular anime with low scores exist.</a:t>
            </a:r>
            <a:endParaRPr lang="en-US" sz="1900" dirty="0"/>
          </a:p>
        </p:txBody>
      </p:sp>
      <p:sp>
        <p:nvSpPr>
          <p:cNvPr id="7" name="Text 5"/>
          <p:cNvSpPr/>
          <p:nvPr/>
        </p:nvSpPr>
        <p:spPr>
          <a:xfrm>
            <a:off x="864037" y="5631537"/>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Factors</a:t>
            </a:r>
            <a:endParaRPr lang="en-US" sz="2400" dirty="0"/>
          </a:p>
        </p:txBody>
      </p:sp>
      <p:sp>
        <p:nvSpPr>
          <p:cNvPr id="8" name="Text 6"/>
          <p:cNvSpPr/>
          <p:nvPr/>
        </p:nvSpPr>
        <p:spPr>
          <a:xfrm>
            <a:off x="864037" y="6387584"/>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Genre, story, animation quality influence scores.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745343"/>
            <a:ext cx="4869180" cy="2738914"/>
          </a:xfrm>
          <a:prstGeom prst="rect">
            <a:avLst/>
          </a:prstGeom>
        </p:spPr>
      </p:pic>
      <p:sp>
        <p:nvSpPr>
          <p:cNvPr id="4" name="Text 0"/>
          <p:cNvSpPr/>
          <p:nvPr/>
        </p:nvSpPr>
        <p:spPr>
          <a:xfrm>
            <a:off x="6350437" y="1163241"/>
            <a:ext cx="6378416" cy="771525"/>
          </a:xfrm>
          <a:prstGeom prst="rect">
            <a:avLst/>
          </a:prstGeom>
          <a:noFill/>
          <a:ln/>
        </p:spPr>
        <p:txBody>
          <a:bodyPr wrap="none" lIns="0" tIns="0" rIns="0" bIns="0" rtlCol="0" anchor="t"/>
          <a:lstStyle/>
          <a:p>
            <a:pPr indent="0" marL="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Release Date Trends</a:t>
            </a:r>
            <a:endParaRPr lang="en-US" sz="4850" dirty="0"/>
          </a:p>
        </p:txBody>
      </p:sp>
      <p:sp>
        <p:nvSpPr>
          <p:cNvPr id="5" name="Shape 1"/>
          <p:cNvSpPr/>
          <p:nvPr/>
        </p:nvSpPr>
        <p:spPr>
          <a:xfrm>
            <a:off x="6705481" y="2305050"/>
            <a:ext cx="30480" cy="4761309"/>
          </a:xfrm>
          <a:prstGeom prst="roundRect">
            <a:avLst>
              <a:gd name="adj" fmla="val 729000"/>
            </a:avLst>
          </a:prstGeom>
          <a:solidFill>
            <a:srgbClr val="CED9CE"/>
          </a:solidFill>
          <a:ln/>
        </p:spPr>
      </p:sp>
      <p:sp>
        <p:nvSpPr>
          <p:cNvPr id="6" name="Shape 2"/>
          <p:cNvSpPr/>
          <p:nvPr/>
        </p:nvSpPr>
        <p:spPr>
          <a:xfrm>
            <a:off x="6967954" y="2845118"/>
            <a:ext cx="864037" cy="30480"/>
          </a:xfrm>
          <a:prstGeom prst="roundRect">
            <a:avLst>
              <a:gd name="adj" fmla="val 729000"/>
            </a:avLst>
          </a:prstGeom>
          <a:solidFill>
            <a:srgbClr val="CED9CE"/>
          </a:solidFill>
          <a:ln/>
        </p:spPr>
      </p:sp>
      <p:sp>
        <p:nvSpPr>
          <p:cNvPr id="7" name="Shape 3"/>
          <p:cNvSpPr/>
          <p:nvPr/>
        </p:nvSpPr>
        <p:spPr>
          <a:xfrm>
            <a:off x="6443008" y="2582704"/>
            <a:ext cx="555427" cy="555427"/>
          </a:xfrm>
          <a:prstGeom prst="roundRect">
            <a:avLst>
              <a:gd name="adj" fmla="val 40005"/>
            </a:avLst>
          </a:prstGeom>
          <a:solidFill>
            <a:srgbClr val="E8F3E8"/>
          </a:solidFill>
          <a:ln/>
        </p:spPr>
      </p:sp>
      <p:sp>
        <p:nvSpPr>
          <p:cNvPr id="8" name="Text 4"/>
          <p:cNvSpPr/>
          <p:nvPr/>
        </p:nvSpPr>
        <p:spPr>
          <a:xfrm>
            <a:off x="6628269" y="2675215"/>
            <a:ext cx="184785" cy="370284"/>
          </a:xfrm>
          <a:prstGeom prst="rect">
            <a:avLst/>
          </a:prstGeom>
          <a:noFill/>
          <a:ln/>
        </p:spPr>
        <p:txBody>
          <a:bodyPr wrap="none" lIns="0" tIns="0" rIns="0" bIns="0" rtlCol="0" anchor="t"/>
          <a:lstStyle/>
          <a:p>
            <a:pPr algn="ctr" indent="0" marL="0">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1</a:t>
            </a:r>
            <a:endParaRPr lang="en-US" sz="2900" dirty="0"/>
          </a:p>
        </p:txBody>
      </p:sp>
      <p:sp>
        <p:nvSpPr>
          <p:cNvPr id="9" name="Text 5"/>
          <p:cNvSpPr/>
          <p:nvPr/>
        </p:nvSpPr>
        <p:spPr>
          <a:xfrm>
            <a:off x="8078510" y="2551867"/>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Yearly Trends</a:t>
            </a:r>
            <a:endParaRPr lang="en-US" sz="2400" dirty="0"/>
          </a:p>
        </p:txBody>
      </p:sp>
      <p:sp>
        <p:nvSpPr>
          <p:cNvPr id="10" name="Text 6"/>
          <p:cNvSpPr/>
          <p:nvPr/>
        </p:nvSpPr>
        <p:spPr>
          <a:xfrm>
            <a:off x="8078510" y="3085743"/>
            <a:ext cx="5687854" cy="395049"/>
          </a:xfrm>
          <a:prstGeom prst="rect">
            <a:avLst/>
          </a:prstGeom>
          <a:noFill/>
          <a:ln/>
        </p:spPr>
        <p:txBody>
          <a:bodyPr wrap="none" lIns="0" tIns="0" rIns="0" bIns="0" rtlCol="0" anchor="t"/>
          <a:lstStyle/>
          <a:p>
            <a:pPr algn="l" indent="0" marL="0">
              <a:lnSpc>
                <a:spcPts val="3100"/>
              </a:lnSpc>
              <a:buNone/>
            </a:pPr>
            <a:r>
              <a:rPr lang="en-US" sz="1900" dirty="0">
                <a:solidFill>
                  <a:srgbClr val="405449"/>
                </a:solidFill>
                <a:latin typeface="Nobile" pitchFamily="34" charset="0"/>
                <a:ea typeface="Nobile" pitchFamily="34" charset="-122"/>
                <a:cs typeface="Nobile" pitchFamily="34" charset="-120"/>
              </a:rPr>
              <a:t>Fluctuations in number of releases over years.</a:t>
            </a:r>
            <a:endParaRPr lang="en-US" sz="1900" dirty="0"/>
          </a:p>
        </p:txBody>
      </p:sp>
      <p:sp>
        <p:nvSpPr>
          <p:cNvPr id="11" name="Shape 7"/>
          <p:cNvSpPr/>
          <p:nvPr/>
        </p:nvSpPr>
        <p:spPr>
          <a:xfrm>
            <a:off x="6967954" y="4514493"/>
            <a:ext cx="864037" cy="30480"/>
          </a:xfrm>
          <a:prstGeom prst="roundRect">
            <a:avLst>
              <a:gd name="adj" fmla="val 729000"/>
            </a:avLst>
          </a:prstGeom>
          <a:solidFill>
            <a:srgbClr val="CED9CE"/>
          </a:solidFill>
          <a:ln/>
        </p:spPr>
      </p:sp>
      <p:sp>
        <p:nvSpPr>
          <p:cNvPr id="12" name="Shape 8"/>
          <p:cNvSpPr/>
          <p:nvPr/>
        </p:nvSpPr>
        <p:spPr>
          <a:xfrm>
            <a:off x="6443008" y="4252079"/>
            <a:ext cx="555427" cy="555427"/>
          </a:xfrm>
          <a:prstGeom prst="roundRect">
            <a:avLst>
              <a:gd name="adj" fmla="val 40005"/>
            </a:avLst>
          </a:prstGeom>
          <a:solidFill>
            <a:srgbClr val="E8F3E8"/>
          </a:solidFill>
          <a:ln/>
        </p:spPr>
      </p:sp>
      <p:sp>
        <p:nvSpPr>
          <p:cNvPr id="13" name="Text 9"/>
          <p:cNvSpPr/>
          <p:nvPr/>
        </p:nvSpPr>
        <p:spPr>
          <a:xfrm>
            <a:off x="6599694" y="4344591"/>
            <a:ext cx="242054" cy="370284"/>
          </a:xfrm>
          <a:prstGeom prst="rect">
            <a:avLst/>
          </a:prstGeom>
          <a:noFill/>
          <a:ln/>
        </p:spPr>
        <p:txBody>
          <a:bodyPr wrap="none" lIns="0" tIns="0" rIns="0" bIns="0" rtlCol="0" anchor="t"/>
          <a:lstStyle/>
          <a:p>
            <a:pPr algn="ctr" indent="0" marL="0">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2</a:t>
            </a:r>
            <a:endParaRPr lang="en-US" sz="2900" dirty="0"/>
          </a:p>
        </p:txBody>
      </p:sp>
      <p:sp>
        <p:nvSpPr>
          <p:cNvPr id="14" name="Text 10"/>
          <p:cNvSpPr/>
          <p:nvPr/>
        </p:nvSpPr>
        <p:spPr>
          <a:xfrm>
            <a:off x="8078510" y="4221242"/>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Seasonal Patterns</a:t>
            </a:r>
            <a:endParaRPr lang="en-US" sz="2400" dirty="0"/>
          </a:p>
        </p:txBody>
      </p:sp>
      <p:sp>
        <p:nvSpPr>
          <p:cNvPr id="15" name="Text 11"/>
          <p:cNvSpPr/>
          <p:nvPr/>
        </p:nvSpPr>
        <p:spPr>
          <a:xfrm>
            <a:off x="8078510" y="4755118"/>
            <a:ext cx="5687854" cy="395049"/>
          </a:xfrm>
          <a:prstGeom prst="rect">
            <a:avLst/>
          </a:prstGeom>
          <a:noFill/>
          <a:ln/>
        </p:spPr>
        <p:txBody>
          <a:bodyPr wrap="none" lIns="0" tIns="0" rIns="0" bIns="0" rtlCol="0" anchor="t"/>
          <a:lstStyle/>
          <a:p>
            <a:pPr algn="l" indent="0" marL="0">
              <a:lnSpc>
                <a:spcPts val="3100"/>
              </a:lnSpc>
              <a:buNone/>
            </a:pPr>
            <a:r>
              <a:rPr lang="en-US" sz="1900" dirty="0">
                <a:solidFill>
                  <a:srgbClr val="405449"/>
                </a:solidFill>
                <a:latin typeface="Nobile" pitchFamily="34" charset="0"/>
                <a:ea typeface="Nobile" pitchFamily="34" charset="-122"/>
                <a:cs typeface="Nobile" pitchFamily="34" charset="-120"/>
              </a:rPr>
              <a:t>Certain months have more releases.</a:t>
            </a:r>
            <a:endParaRPr lang="en-US" sz="1900" dirty="0"/>
          </a:p>
        </p:txBody>
      </p:sp>
      <p:sp>
        <p:nvSpPr>
          <p:cNvPr id="16" name="Shape 12"/>
          <p:cNvSpPr/>
          <p:nvPr/>
        </p:nvSpPr>
        <p:spPr>
          <a:xfrm>
            <a:off x="6967954" y="6183868"/>
            <a:ext cx="864037" cy="30480"/>
          </a:xfrm>
          <a:prstGeom prst="roundRect">
            <a:avLst>
              <a:gd name="adj" fmla="val 729000"/>
            </a:avLst>
          </a:prstGeom>
          <a:solidFill>
            <a:srgbClr val="CED9CE"/>
          </a:solidFill>
          <a:ln/>
        </p:spPr>
      </p:sp>
      <p:sp>
        <p:nvSpPr>
          <p:cNvPr id="17" name="Shape 13"/>
          <p:cNvSpPr/>
          <p:nvPr/>
        </p:nvSpPr>
        <p:spPr>
          <a:xfrm>
            <a:off x="6443008" y="5921454"/>
            <a:ext cx="555427" cy="555427"/>
          </a:xfrm>
          <a:prstGeom prst="roundRect">
            <a:avLst>
              <a:gd name="adj" fmla="val 40005"/>
            </a:avLst>
          </a:prstGeom>
          <a:solidFill>
            <a:srgbClr val="E8F3E8"/>
          </a:solidFill>
          <a:ln/>
        </p:spPr>
      </p:sp>
      <p:sp>
        <p:nvSpPr>
          <p:cNvPr id="18" name="Text 14"/>
          <p:cNvSpPr/>
          <p:nvPr/>
        </p:nvSpPr>
        <p:spPr>
          <a:xfrm>
            <a:off x="6608862" y="6013966"/>
            <a:ext cx="223718" cy="370284"/>
          </a:xfrm>
          <a:prstGeom prst="rect">
            <a:avLst/>
          </a:prstGeom>
          <a:noFill/>
          <a:ln/>
        </p:spPr>
        <p:txBody>
          <a:bodyPr wrap="none" lIns="0" tIns="0" rIns="0" bIns="0" rtlCol="0" anchor="t"/>
          <a:lstStyle/>
          <a:p>
            <a:pPr algn="ctr" indent="0" marL="0">
              <a:lnSpc>
                <a:spcPts val="2900"/>
              </a:lnSpc>
              <a:buNone/>
            </a:pPr>
            <a:r>
              <a:rPr lang="en-US" sz="2900" b="1" dirty="0">
                <a:solidFill>
                  <a:srgbClr val="405449"/>
                </a:solidFill>
                <a:latin typeface="Fraunces Extra Bold" pitchFamily="34" charset="0"/>
                <a:ea typeface="Fraunces Extra Bold" pitchFamily="34" charset="-122"/>
                <a:cs typeface="Fraunces Extra Bold" pitchFamily="34" charset="-120"/>
              </a:rPr>
              <a:t>3</a:t>
            </a:r>
            <a:endParaRPr lang="en-US" sz="2900" dirty="0"/>
          </a:p>
        </p:txBody>
      </p:sp>
      <p:sp>
        <p:nvSpPr>
          <p:cNvPr id="19" name="Text 15"/>
          <p:cNvSpPr/>
          <p:nvPr/>
        </p:nvSpPr>
        <p:spPr>
          <a:xfrm>
            <a:off x="8078510" y="5890617"/>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Industry Insights</a:t>
            </a:r>
            <a:endParaRPr lang="en-US" sz="2400" dirty="0"/>
          </a:p>
        </p:txBody>
      </p:sp>
      <p:sp>
        <p:nvSpPr>
          <p:cNvPr id="20" name="Text 16"/>
          <p:cNvSpPr/>
          <p:nvPr/>
        </p:nvSpPr>
        <p:spPr>
          <a:xfrm>
            <a:off x="8078510" y="6424493"/>
            <a:ext cx="5687854" cy="395049"/>
          </a:xfrm>
          <a:prstGeom prst="rect">
            <a:avLst/>
          </a:prstGeom>
          <a:noFill/>
          <a:ln/>
        </p:spPr>
        <p:txBody>
          <a:bodyPr wrap="none" lIns="0" tIns="0" rIns="0" bIns="0" rtlCol="0" anchor="t"/>
          <a:lstStyle/>
          <a:p>
            <a:pPr algn="l" indent="0" marL="0">
              <a:lnSpc>
                <a:spcPts val="3100"/>
              </a:lnSpc>
              <a:buNone/>
            </a:pPr>
            <a:r>
              <a:rPr lang="en-US" sz="1900" dirty="0">
                <a:solidFill>
                  <a:srgbClr val="405449"/>
                </a:solidFill>
                <a:latin typeface="Nobile" pitchFamily="34" charset="0"/>
                <a:ea typeface="Nobile" pitchFamily="34" charset="-122"/>
                <a:cs typeface="Nobile" pitchFamily="34" charset="-120"/>
              </a:rPr>
              <a:t>Aligned with broadcasting seasons and events.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2598063"/>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Studio Analysis</a:t>
            </a:r>
            <a:endParaRPr lang="en-US" sz="4850" dirty="0"/>
          </a:p>
        </p:txBody>
      </p:sp>
      <p:sp>
        <p:nvSpPr>
          <p:cNvPr id="3" name="Text 1"/>
          <p:cNvSpPr/>
          <p:nvPr/>
        </p:nvSpPr>
        <p:spPr>
          <a:xfrm>
            <a:off x="864037" y="398668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Prolific Studios</a:t>
            </a:r>
            <a:endParaRPr lang="en-US" sz="2400" dirty="0"/>
          </a:p>
        </p:txBody>
      </p:sp>
      <p:sp>
        <p:nvSpPr>
          <p:cNvPr id="4" name="Text 2"/>
          <p:cNvSpPr/>
          <p:nvPr/>
        </p:nvSpPr>
        <p:spPr>
          <a:xfrm>
            <a:off x="864037" y="4619268"/>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AQUA ARIS, MAPPA, OLM among top producers.</a:t>
            </a:r>
            <a:endParaRPr lang="en-US" sz="1900" dirty="0"/>
          </a:p>
        </p:txBody>
      </p:sp>
      <p:sp>
        <p:nvSpPr>
          <p:cNvPr id="5" name="Text 3"/>
          <p:cNvSpPr/>
          <p:nvPr/>
        </p:nvSpPr>
        <p:spPr>
          <a:xfrm>
            <a:off x="5372695" y="3986689"/>
            <a:ext cx="3310057" cy="385763"/>
          </a:xfrm>
          <a:prstGeom prst="rect">
            <a:avLst/>
          </a:prstGeom>
          <a:noFill/>
          <a:ln/>
        </p:spPr>
        <p:txBody>
          <a:bodyPr wrap="none" lIns="0" tIns="0" rIns="0" bIns="0" rtlCol="0" anchor="t"/>
          <a:lstStyle/>
          <a:p>
            <a:pPr indent="0" marL="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High-Quality Studios</a:t>
            </a:r>
            <a:endParaRPr lang="en-US" sz="2400" dirty="0"/>
          </a:p>
        </p:txBody>
      </p:sp>
      <p:sp>
        <p:nvSpPr>
          <p:cNvPr id="6" name="Text 4"/>
          <p:cNvSpPr/>
          <p:nvPr/>
        </p:nvSpPr>
        <p:spPr>
          <a:xfrm>
            <a:off x="5372695" y="4619268"/>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Nut, Bones, TROYCA have highest average scores.</a:t>
            </a:r>
            <a:endParaRPr lang="en-US" sz="1900" dirty="0"/>
          </a:p>
        </p:txBody>
      </p:sp>
      <p:sp>
        <p:nvSpPr>
          <p:cNvPr id="7" name="Text 5"/>
          <p:cNvSpPr/>
          <p:nvPr/>
        </p:nvSpPr>
        <p:spPr>
          <a:xfrm>
            <a:off x="9881354" y="398668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Balance</a:t>
            </a:r>
            <a:endParaRPr lang="en-US" sz="2400" dirty="0"/>
          </a:p>
        </p:txBody>
      </p:sp>
      <p:sp>
        <p:nvSpPr>
          <p:cNvPr id="8" name="Text 6"/>
          <p:cNvSpPr/>
          <p:nvPr/>
        </p:nvSpPr>
        <p:spPr>
          <a:xfrm>
            <a:off x="9881354" y="4619268"/>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Some studios balance quantity and quality.</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965716"/>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Genre Popularity</a:t>
            </a:r>
            <a:endParaRPr lang="en-US" sz="4850" dirty="0"/>
          </a:p>
        </p:txBody>
      </p:sp>
      <p:sp>
        <p:nvSpPr>
          <p:cNvPr id="4" name="Shape 1"/>
          <p:cNvSpPr/>
          <p:nvPr/>
        </p:nvSpPr>
        <p:spPr>
          <a:xfrm>
            <a:off x="6350437" y="2107525"/>
            <a:ext cx="7415927" cy="1422559"/>
          </a:xfrm>
          <a:prstGeom prst="roundRect">
            <a:avLst>
              <a:gd name="adj" fmla="val 15620"/>
            </a:avLst>
          </a:prstGeom>
          <a:solidFill>
            <a:srgbClr val="E8F3E8"/>
          </a:solidFill>
          <a:ln/>
        </p:spPr>
      </p:sp>
      <p:sp>
        <p:nvSpPr>
          <p:cNvPr id="5" name="Text 2"/>
          <p:cNvSpPr/>
          <p:nvPr/>
        </p:nvSpPr>
        <p:spPr>
          <a:xfrm>
            <a:off x="6597253" y="2354342"/>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Top Genres</a:t>
            </a:r>
            <a:endParaRPr lang="en-US" sz="2400" dirty="0"/>
          </a:p>
        </p:txBody>
      </p:sp>
      <p:sp>
        <p:nvSpPr>
          <p:cNvPr id="6" name="Text 3"/>
          <p:cNvSpPr/>
          <p:nvPr/>
        </p:nvSpPr>
        <p:spPr>
          <a:xfrm>
            <a:off x="6597253" y="2888218"/>
            <a:ext cx="6922294" cy="395049"/>
          </a:xfrm>
          <a:prstGeom prst="rect">
            <a:avLst/>
          </a:prstGeom>
          <a:noFill/>
          <a:ln/>
        </p:spPr>
        <p:txBody>
          <a:bodyPr wrap="non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Suspense, Girls Love, Sports most popular.</a:t>
            </a:r>
            <a:endParaRPr lang="en-US" sz="1900" dirty="0"/>
          </a:p>
        </p:txBody>
      </p:sp>
      <p:sp>
        <p:nvSpPr>
          <p:cNvPr id="7" name="Shape 4"/>
          <p:cNvSpPr/>
          <p:nvPr/>
        </p:nvSpPr>
        <p:spPr>
          <a:xfrm>
            <a:off x="6350437" y="3776901"/>
            <a:ext cx="7415927" cy="1817608"/>
          </a:xfrm>
          <a:prstGeom prst="roundRect">
            <a:avLst>
              <a:gd name="adj" fmla="val 12225"/>
            </a:avLst>
          </a:prstGeom>
          <a:solidFill>
            <a:srgbClr val="E8F3E8"/>
          </a:solidFill>
          <a:ln/>
        </p:spPr>
      </p:sp>
      <p:sp>
        <p:nvSpPr>
          <p:cNvPr id="8" name="Text 5"/>
          <p:cNvSpPr/>
          <p:nvPr/>
        </p:nvSpPr>
        <p:spPr>
          <a:xfrm>
            <a:off x="6597253" y="4023717"/>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Statistical Analysis</a:t>
            </a:r>
            <a:endParaRPr lang="en-US" sz="2400" dirty="0"/>
          </a:p>
        </p:txBody>
      </p:sp>
      <p:sp>
        <p:nvSpPr>
          <p:cNvPr id="9" name="Text 6"/>
          <p:cNvSpPr/>
          <p:nvPr/>
        </p:nvSpPr>
        <p:spPr>
          <a:xfrm>
            <a:off x="6597253" y="4557593"/>
            <a:ext cx="6922294" cy="790099"/>
          </a:xfrm>
          <a:prstGeom prst="rect">
            <a:avLst/>
          </a:prstGeom>
          <a:noFill/>
          <a:ln/>
        </p:spPr>
        <p:txBody>
          <a:bodyPr wrap="squar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No significant difference between Action/Adventure and others.</a:t>
            </a:r>
            <a:endParaRPr lang="en-US" sz="1900" dirty="0"/>
          </a:p>
        </p:txBody>
      </p:sp>
      <p:sp>
        <p:nvSpPr>
          <p:cNvPr id="10" name="Shape 7"/>
          <p:cNvSpPr/>
          <p:nvPr/>
        </p:nvSpPr>
        <p:spPr>
          <a:xfrm>
            <a:off x="6350437" y="5841325"/>
            <a:ext cx="7415927" cy="1422559"/>
          </a:xfrm>
          <a:prstGeom prst="roundRect">
            <a:avLst>
              <a:gd name="adj" fmla="val 15620"/>
            </a:avLst>
          </a:prstGeom>
          <a:solidFill>
            <a:srgbClr val="E8F3E8"/>
          </a:solidFill>
          <a:ln/>
        </p:spPr>
      </p:sp>
      <p:sp>
        <p:nvSpPr>
          <p:cNvPr id="11" name="Text 8"/>
          <p:cNvSpPr/>
          <p:nvPr/>
        </p:nvSpPr>
        <p:spPr>
          <a:xfrm>
            <a:off x="6597253" y="6088142"/>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05449"/>
                </a:solidFill>
                <a:latin typeface="Fraunces Extra Bold" pitchFamily="34" charset="0"/>
                <a:ea typeface="Fraunces Extra Bold" pitchFamily="34" charset="-122"/>
                <a:cs typeface="Fraunces Extra Bold" pitchFamily="34" charset="-120"/>
              </a:rPr>
              <a:t>Implications</a:t>
            </a:r>
            <a:endParaRPr lang="en-US" sz="2400" dirty="0"/>
          </a:p>
        </p:txBody>
      </p:sp>
      <p:sp>
        <p:nvSpPr>
          <p:cNvPr id="12" name="Text 9"/>
          <p:cNvSpPr/>
          <p:nvPr/>
        </p:nvSpPr>
        <p:spPr>
          <a:xfrm>
            <a:off x="6597253" y="6622018"/>
            <a:ext cx="6922294" cy="395049"/>
          </a:xfrm>
          <a:prstGeom prst="rect">
            <a:avLst/>
          </a:prstGeom>
          <a:noFill/>
          <a:ln/>
        </p:spPr>
        <p:txBody>
          <a:bodyPr wrap="none" lIns="0" tIns="0" rIns="0" bIns="0" rtlCol="0" anchor="t"/>
          <a:lstStyle/>
          <a:p>
            <a:pPr indent="0" marL="0">
              <a:lnSpc>
                <a:spcPts val="3100"/>
              </a:lnSpc>
              <a:buNone/>
            </a:pPr>
            <a:r>
              <a:rPr lang="en-US" sz="1900" dirty="0">
                <a:solidFill>
                  <a:srgbClr val="405449"/>
                </a:solidFill>
                <a:latin typeface="Nobile" pitchFamily="34" charset="0"/>
                <a:ea typeface="Nobile" pitchFamily="34" charset="-122"/>
                <a:cs typeface="Nobile" pitchFamily="34" charset="-120"/>
              </a:rPr>
              <a:t>Diverse genre appeal in anime community.</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2095" y="438626"/>
            <a:ext cx="4660344" cy="498515"/>
          </a:xfrm>
          <a:prstGeom prst="rect">
            <a:avLst/>
          </a:prstGeom>
          <a:noFill/>
          <a:ln/>
        </p:spPr>
        <p:txBody>
          <a:bodyPr wrap="none" lIns="0" tIns="0" rIns="0" bIns="0" rtlCol="0" anchor="t"/>
          <a:lstStyle/>
          <a:p>
            <a:pPr indent="0" marL="0">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Episode Count vs Score</a:t>
            </a:r>
            <a:endParaRPr lang="en-US" sz="3100" dirty="0"/>
          </a:p>
        </p:txBody>
      </p:sp>
      <p:pic>
        <p:nvPicPr>
          <p:cNvPr id="3" name="Image 0" descr="preencoded.png">    </p:cNvPr>
          <p:cNvPicPr>
            <a:picLocks noChangeAspect="1"/>
          </p:cNvPicPr>
          <p:nvPr/>
        </p:nvPicPr>
        <p:blipFill>
          <a:blip r:embed="rId1"/>
          <a:stretch>
            <a:fillRect/>
          </a:stretch>
        </p:blipFill>
        <p:spPr>
          <a:xfrm>
            <a:off x="572095" y="1256109"/>
            <a:ext cx="13486209" cy="7073622"/>
          </a:xfrm>
          <a:prstGeom prst="rect">
            <a:avLst/>
          </a:prstGeom>
        </p:spPr>
      </p:pic>
      <p:sp>
        <p:nvSpPr>
          <p:cNvPr id="4" name="Shape 1"/>
          <p:cNvSpPr/>
          <p:nvPr/>
        </p:nvSpPr>
        <p:spPr>
          <a:xfrm>
            <a:off x="5924550" y="8329732"/>
            <a:ext cx="159425" cy="159425"/>
          </a:xfrm>
          <a:prstGeom prst="roundRect">
            <a:avLst>
              <a:gd name="adj" fmla="val 11471"/>
            </a:avLst>
          </a:prstGeom>
          <a:solidFill>
            <a:srgbClr val="19331E"/>
          </a:solidFill>
          <a:ln/>
        </p:spPr>
      </p:sp>
      <p:sp>
        <p:nvSpPr>
          <p:cNvPr id="5" name="Text 2"/>
          <p:cNvSpPr/>
          <p:nvPr/>
        </p:nvSpPr>
        <p:spPr>
          <a:xfrm>
            <a:off x="6144935" y="8329732"/>
            <a:ext cx="1094065" cy="159425"/>
          </a:xfrm>
          <a:prstGeom prst="rect">
            <a:avLst/>
          </a:prstGeom>
          <a:noFill/>
          <a:ln/>
        </p:spPr>
        <p:txBody>
          <a:bodyPr wrap="none" lIns="0" tIns="0" rIns="0" bIns="0" rtlCol="0" anchor="t"/>
          <a:lstStyle/>
          <a:p>
            <a:pPr algn="l" indent="0" marL="0">
              <a:lnSpc>
                <a:spcPts val="1250"/>
              </a:lnSpc>
              <a:buNone/>
            </a:pPr>
            <a:r>
              <a:rPr lang="en-US" sz="1250" dirty="0">
                <a:solidFill>
                  <a:srgbClr val="405449"/>
                </a:solidFill>
                <a:latin typeface="Nobile" pitchFamily="34" charset="0"/>
                <a:ea typeface="Nobile" pitchFamily="34" charset="-122"/>
                <a:cs typeface="Nobile" pitchFamily="34" charset="-120"/>
              </a:rPr>
              <a:t>Episode Count</a:t>
            </a:r>
            <a:endParaRPr lang="en-US" sz="1250" dirty="0"/>
          </a:p>
        </p:txBody>
      </p:sp>
      <p:sp>
        <p:nvSpPr>
          <p:cNvPr id="6" name="Shape 3"/>
          <p:cNvSpPr/>
          <p:nvPr/>
        </p:nvSpPr>
        <p:spPr>
          <a:xfrm>
            <a:off x="7391400" y="8329732"/>
            <a:ext cx="159425" cy="159425"/>
          </a:xfrm>
          <a:prstGeom prst="roundRect">
            <a:avLst>
              <a:gd name="adj" fmla="val 11471"/>
            </a:avLst>
          </a:prstGeom>
          <a:solidFill>
            <a:srgbClr val="346A3F"/>
          </a:solidFill>
          <a:ln/>
        </p:spPr>
      </p:sp>
      <p:sp>
        <p:nvSpPr>
          <p:cNvPr id="7" name="Text 4"/>
          <p:cNvSpPr/>
          <p:nvPr/>
        </p:nvSpPr>
        <p:spPr>
          <a:xfrm>
            <a:off x="7611785" y="8329732"/>
            <a:ext cx="426839" cy="159425"/>
          </a:xfrm>
          <a:prstGeom prst="rect">
            <a:avLst/>
          </a:prstGeom>
          <a:noFill/>
          <a:ln/>
        </p:spPr>
        <p:txBody>
          <a:bodyPr wrap="none" lIns="0" tIns="0" rIns="0" bIns="0" rtlCol="0" anchor="t"/>
          <a:lstStyle/>
          <a:p>
            <a:pPr algn="l" indent="0" marL="0">
              <a:lnSpc>
                <a:spcPts val="1250"/>
              </a:lnSpc>
              <a:buNone/>
            </a:pPr>
            <a:r>
              <a:rPr lang="en-US" sz="1250" dirty="0">
                <a:solidFill>
                  <a:srgbClr val="405449"/>
                </a:solidFill>
                <a:latin typeface="Nobile" pitchFamily="34" charset="0"/>
                <a:ea typeface="Nobile" pitchFamily="34" charset="-122"/>
                <a:cs typeface="Nobile" pitchFamily="34" charset="-120"/>
              </a:rPr>
              <a:t>Score</a:t>
            </a:r>
            <a:endParaRPr lang="en-US" sz="1250" dirty="0"/>
          </a:p>
        </p:txBody>
      </p:sp>
      <p:sp>
        <p:nvSpPr>
          <p:cNvPr id="8" name="Text 5"/>
          <p:cNvSpPr/>
          <p:nvPr/>
        </p:nvSpPr>
        <p:spPr>
          <a:xfrm>
            <a:off x="572095" y="8987790"/>
            <a:ext cx="13486209" cy="510540"/>
          </a:xfrm>
          <a:prstGeom prst="rect">
            <a:avLst/>
          </a:prstGeom>
          <a:noFill/>
          <a:ln/>
        </p:spPr>
        <p:txBody>
          <a:bodyPr wrap="square" lIns="0" tIns="0" rIns="0" bIns="0" rtlCol="0" anchor="t"/>
          <a:lstStyle/>
          <a:p>
            <a:pPr indent="0" marL="0">
              <a:lnSpc>
                <a:spcPts val="2000"/>
              </a:lnSpc>
              <a:buNone/>
            </a:pPr>
            <a:r>
              <a:rPr lang="en-US" sz="1250" dirty="0">
                <a:solidFill>
                  <a:srgbClr val="405449"/>
                </a:solidFill>
                <a:latin typeface="Nobile" pitchFamily="34" charset="0"/>
                <a:ea typeface="Nobile" pitchFamily="34" charset="-122"/>
                <a:cs typeface="Nobile" pitchFamily="34" charset="-120"/>
              </a:rPr>
              <a:t>The scatter plot reveals that there is no clear correlation between episode count and anime score. While longer running series like Attack on Titan have high scores, some shorter shows like Steins;Gate also rate very highly.</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095" y="438626"/>
            <a:ext cx="4589502" cy="498515"/>
          </a:xfrm>
          <a:prstGeom prst="rect">
            <a:avLst/>
          </a:prstGeom>
          <a:noFill/>
          <a:ln/>
        </p:spPr>
        <p:txBody>
          <a:bodyPr wrap="none" lIns="0" tIns="0" rIns="0" bIns="0" rtlCol="0" anchor="t"/>
          <a:lstStyle/>
          <a:p>
            <a:pPr indent="0" marL="0">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Genre vs Anime Scores</a:t>
            </a:r>
            <a:endParaRPr lang="en-US" sz="3100" dirty="0"/>
          </a:p>
        </p:txBody>
      </p:sp>
      <p:pic>
        <p:nvPicPr>
          <p:cNvPr id="3" name="Image 0" descr="preencoded.png">    </p:cNvPr>
          <p:cNvPicPr>
            <a:picLocks noChangeAspect="1"/>
          </p:cNvPicPr>
          <p:nvPr/>
        </p:nvPicPr>
        <p:blipFill>
          <a:blip r:embed="rId1"/>
          <a:stretch>
            <a:fillRect/>
          </a:stretch>
        </p:blipFill>
        <p:spPr>
          <a:xfrm>
            <a:off x="572095" y="1256109"/>
            <a:ext cx="13486209" cy="7552253"/>
          </a:xfrm>
          <a:prstGeom prst="rect">
            <a:avLst/>
          </a:prstGeom>
        </p:spPr>
      </p:pic>
      <p:sp>
        <p:nvSpPr>
          <p:cNvPr id="4" name="Text 1"/>
          <p:cNvSpPr/>
          <p:nvPr/>
        </p:nvSpPr>
        <p:spPr>
          <a:xfrm>
            <a:off x="572095" y="8987790"/>
            <a:ext cx="13486209" cy="510540"/>
          </a:xfrm>
          <a:prstGeom prst="rect">
            <a:avLst/>
          </a:prstGeom>
          <a:noFill/>
          <a:ln/>
        </p:spPr>
        <p:txBody>
          <a:bodyPr wrap="square" lIns="0" tIns="0" rIns="0" bIns="0" rtlCol="0" anchor="t"/>
          <a:lstStyle/>
          <a:p>
            <a:pPr indent="0" marL="0">
              <a:lnSpc>
                <a:spcPts val="2000"/>
              </a:lnSpc>
              <a:buNone/>
            </a:pPr>
            <a:r>
              <a:rPr lang="en-US" sz="1250" dirty="0">
                <a:solidFill>
                  <a:srgbClr val="405449"/>
                </a:solidFill>
                <a:latin typeface="Nobile" pitchFamily="34" charset="0"/>
                <a:ea typeface="Nobile" pitchFamily="34" charset="-122"/>
                <a:cs typeface="Nobile" pitchFamily="34" charset="-120"/>
              </a:rPr>
              <a:t>The bar chart shows the average anime scores by genre. Drama series have the highest average scores, followed by Fantasy, Romance, Action, and Comedy. This suggests certain genres resonate more with audiences and critics.</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2095" y="446008"/>
            <a:ext cx="8134350" cy="506849"/>
          </a:xfrm>
          <a:prstGeom prst="rect">
            <a:avLst/>
          </a:prstGeom>
          <a:noFill/>
          <a:ln/>
        </p:spPr>
        <p:txBody>
          <a:bodyPr wrap="none" lIns="0" tIns="0" rIns="0" bIns="0" rtlCol="0" anchor="t"/>
          <a:lstStyle/>
          <a:p>
            <a:pPr indent="0" marL="0">
              <a:lnSpc>
                <a:spcPts val="3950"/>
              </a:lnSpc>
              <a:buNone/>
            </a:pPr>
            <a:r>
              <a:rPr lang="en-US" sz="3150" b="1" dirty="0">
                <a:solidFill>
                  <a:srgbClr val="3B4540"/>
                </a:solidFill>
                <a:latin typeface="Fraunces Extra Bold" pitchFamily="34" charset="0"/>
                <a:ea typeface="Fraunces Extra Bold" pitchFamily="34" charset="-122"/>
                <a:cs typeface="Fraunces Extra Bold" pitchFamily="34" charset="-120"/>
              </a:rPr>
              <a:t>Top 5 Genres by Average Member Count</a:t>
            </a:r>
            <a:endParaRPr lang="en-US" sz="3150" dirty="0"/>
          </a:p>
        </p:txBody>
      </p:sp>
      <p:pic>
        <p:nvPicPr>
          <p:cNvPr id="3" name="Image 0" descr="preencoded.png">    </p:cNvPr>
          <p:cNvPicPr>
            <a:picLocks noChangeAspect="1"/>
          </p:cNvPicPr>
          <p:nvPr/>
        </p:nvPicPr>
        <p:blipFill>
          <a:blip r:embed="rId1"/>
          <a:stretch>
            <a:fillRect/>
          </a:stretch>
        </p:blipFill>
        <p:spPr>
          <a:xfrm>
            <a:off x="572095" y="1277183"/>
            <a:ext cx="13486209" cy="7552253"/>
          </a:xfrm>
          <a:prstGeom prst="rect">
            <a:avLst/>
          </a:prstGeom>
        </p:spPr>
      </p:pic>
      <p:sp>
        <p:nvSpPr>
          <p:cNvPr id="4" name="Text 1"/>
          <p:cNvSpPr/>
          <p:nvPr/>
        </p:nvSpPr>
        <p:spPr>
          <a:xfrm>
            <a:off x="572095" y="9011841"/>
            <a:ext cx="13486209" cy="518874"/>
          </a:xfrm>
          <a:prstGeom prst="rect">
            <a:avLst/>
          </a:prstGeom>
          <a:noFill/>
          <a:ln/>
        </p:spPr>
        <p:txBody>
          <a:bodyPr wrap="square" lIns="0" tIns="0" rIns="0" bIns="0" rtlCol="0" anchor="t"/>
          <a:lstStyle/>
          <a:p>
            <a:pPr indent="0" marL="0">
              <a:lnSpc>
                <a:spcPts val="2000"/>
              </a:lnSpc>
              <a:buNone/>
            </a:pPr>
            <a:r>
              <a:rPr lang="en-US" sz="1250" dirty="0">
                <a:solidFill>
                  <a:srgbClr val="405449"/>
                </a:solidFill>
                <a:latin typeface="Nobile" pitchFamily="34" charset="0"/>
                <a:ea typeface="Nobile" pitchFamily="34" charset="-122"/>
                <a:cs typeface="Nobile" pitchFamily="34" charset="-120"/>
              </a:rPr>
              <a:t>The bar chart shows the top 5 most popular anime genres based on their average member count. Action and Adventure are the clear leaders, reflecting the broad appeal of these high-energy genres.</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2024-10-11T13:47:55Z</dcterms:created>
  <dcterms:modified xsi:type="dcterms:W3CDTF">2024-10-11T13:47:55Z</dcterms:modified>
</cp:coreProperties>
</file>